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Mention many alternatives, extremely competitive field</a:t>
            </a:r>
          </a:p>
          <a:p>
            <a:pPr/>
            <a:r>
              <a:t>Machine vision: Google, Facebook etc.</a:t>
            </a:r>
          </a:p>
          <a:p>
            <a:pPr/>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AI stories are found in every field; encourage students to collect interesting and surprising ones.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Discuss implications for critical usage (security, military etc.)</a:t>
            </a:r>
          </a:p>
          <a:p>
            <a:pPr/>
            <a:r>
              <a:t>How to manipulate an AI system?</a:t>
            </a:r>
          </a:p>
          <a:p>
            <a:pPr/>
            <a:r>
              <a:t>How would “social engineering” look like in a society with a mixture of humans and AI?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Start from Google, Amazon, IBM, the big players.</a:t>
            </a:r>
          </a:p>
          <a:p>
            <a:pPr/>
            <a:r>
              <a:t>Then take a look at startups, niche companies.</a:t>
            </a:r>
          </a:p>
          <a:p>
            <a:pPr/>
            <a:r>
              <a:t>Essay: your view of Deep Learning as a tool for understanding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technologyreview.com/profile/emerging-technology-from-the-arxiv/"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reativecommons.org/licenses/by-sa/4.0/legalcode"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www.youtube.com/watch?v=ORHFOnaEzPc"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labsix.org/physical-objects-that-fool-neural-nets/" TargetMode="External"/><Relationship Id="rId4" Type="http://schemas.openxmlformats.org/officeDocument/2006/relationships/hyperlink" Target="https://arxiv.org/abs/1512.00567"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What is Deep Learning?"/>
          <p:cNvSpPr txBox="1"/>
          <p:nvPr>
            <p:ph type="title"/>
          </p:nvPr>
        </p:nvSpPr>
        <p:spPr>
          <a:prstGeom prst="rect">
            <a:avLst/>
          </a:prstGeom>
        </p:spPr>
        <p:txBody>
          <a:bodyPr/>
          <a:lstStyle/>
          <a:p>
            <a:pPr/>
            <a:r>
              <a:t>What is Deep Learning?</a:t>
            </a:r>
          </a:p>
        </p:txBody>
      </p:sp>
      <p:sp>
        <p:nvSpPr>
          <p:cNvPr id="163"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68" name="The Turning Point: Deep Learning"/>
          <p:cNvSpPr txBox="1"/>
          <p:nvPr>
            <p:ph type="title"/>
          </p:nvPr>
        </p:nvSpPr>
        <p:spPr>
          <a:prstGeom prst="rect">
            <a:avLst/>
          </a:prstGeom>
        </p:spPr>
        <p:txBody>
          <a:bodyPr/>
          <a:lstStyle/>
          <a:p>
            <a:pPr/>
            <a:r>
              <a:t>The Turning Point: Deep Learning</a:t>
            </a:r>
          </a:p>
        </p:txBody>
      </p:sp>
      <p:sp>
        <p:nvSpPr>
          <p:cNvPr id="169"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74"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75"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76"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81"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82"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83"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84"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85"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ImageNet and its followers"/>
          <p:cNvSpPr txBox="1"/>
          <p:nvPr>
            <p:ph type="title"/>
          </p:nvPr>
        </p:nvSpPr>
        <p:spPr>
          <a:prstGeom prst="rect">
            <a:avLst/>
          </a:prstGeom>
        </p:spPr>
        <p:txBody>
          <a:bodyPr/>
          <a:lstStyle/>
          <a:p>
            <a:pPr/>
            <a:r>
              <a:t>ImageNet and its followers</a:t>
            </a:r>
          </a:p>
        </p:txBody>
      </p:sp>
      <p:sp>
        <p:nvSpPr>
          <p:cNvPr id="190"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91"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Plant Disease Detection"/>
          <p:cNvSpPr txBox="1"/>
          <p:nvPr>
            <p:ph type="title"/>
          </p:nvPr>
        </p:nvSpPr>
        <p:spPr>
          <a:prstGeom prst="rect">
            <a:avLst/>
          </a:prstGeom>
        </p:spPr>
        <p:txBody>
          <a:bodyPr/>
          <a:lstStyle/>
          <a:p>
            <a:pPr/>
            <a:r>
              <a:t>Plant Disease Detection</a:t>
            </a:r>
          </a:p>
        </p:txBody>
      </p:sp>
      <p:sp>
        <p:nvSpPr>
          <p:cNvPr id="198"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Reason for Deep Learning (DL)"/>
          <p:cNvSpPr txBox="1"/>
          <p:nvPr>
            <p:ph type="title"/>
          </p:nvPr>
        </p:nvSpPr>
        <p:spPr>
          <a:prstGeom prst="rect">
            <a:avLst/>
          </a:prstGeom>
        </p:spPr>
        <p:txBody>
          <a:bodyPr/>
          <a:lstStyle/>
          <a:p>
            <a:pPr/>
            <a:r>
              <a:t>Reason for Deep Learning (DL)</a:t>
            </a:r>
          </a:p>
        </p:txBody>
      </p:sp>
      <p:sp>
        <p:nvSpPr>
          <p:cNvPr id="203"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208"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209"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10"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Discussion"/>
          <p:cNvSpPr txBox="1"/>
          <p:nvPr>
            <p:ph type="title"/>
          </p:nvPr>
        </p:nvSpPr>
        <p:spPr>
          <a:prstGeom prst="rect">
            <a:avLst/>
          </a:prstGeom>
        </p:spPr>
        <p:txBody>
          <a:bodyPr/>
          <a:lstStyle/>
          <a:p>
            <a:pPr/>
            <a:r>
              <a:t>Discussion</a:t>
            </a:r>
          </a:p>
        </p:txBody>
      </p:sp>
      <p:sp>
        <p:nvSpPr>
          <p:cNvPr id="213"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Deep Learning network"/>
          <p:cNvSpPr txBox="1"/>
          <p:nvPr>
            <p:ph type="title"/>
          </p:nvPr>
        </p:nvSpPr>
        <p:spPr>
          <a:prstGeom prst="rect">
            <a:avLst/>
          </a:prstGeom>
        </p:spPr>
        <p:txBody>
          <a:bodyPr/>
          <a:lstStyle/>
          <a:p>
            <a:pPr/>
            <a:r>
              <a:t>Deep Learning network</a:t>
            </a:r>
          </a:p>
        </p:txBody>
      </p:sp>
      <p:sp>
        <p:nvSpPr>
          <p:cNvPr id="218"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ypical convolutional neural network"/>
          <p:cNvSpPr txBox="1"/>
          <p:nvPr>
            <p:ph type="title"/>
          </p:nvPr>
        </p:nvSpPr>
        <p:spPr>
          <a:prstGeom prst="rect">
            <a:avLst/>
          </a:prstGeom>
        </p:spPr>
        <p:txBody>
          <a:bodyPr/>
          <a:lstStyle/>
          <a:p>
            <a:pPr/>
            <a:r>
              <a:t>Typical convolutional neural network</a:t>
            </a:r>
          </a:p>
        </p:txBody>
      </p:sp>
      <p:pic>
        <p:nvPicPr>
          <p:cNvPr id="221"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22"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Activations in intermediate layer"/>
          <p:cNvSpPr txBox="1"/>
          <p:nvPr>
            <p:ph type="title"/>
          </p:nvPr>
        </p:nvSpPr>
        <p:spPr>
          <a:prstGeom prst="rect">
            <a:avLst/>
          </a:prstGeom>
        </p:spPr>
        <p:txBody>
          <a:bodyPr/>
          <a:lstStyle/>
          <a:p>
            <a:pPr/>
            <a:r>
              <a:t>Activations in intermediate layer</a:t>
            </a:r>
          </a:p>
        </p:txBody>
      </p:sp>
      <p:pic>
        <p:nvPicPr>
          <p:cNvPr id="227"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28"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29"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30"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Progress of learning through 30 epochs"/>
          <p:cNvSpPr txBox="1"/>
          <p:nvPr>
            <p:ph type="title"/>
          </p:nvPr>
        </p:nvSpPr>
        <p:spPr>
          <a:prstGeom prst="rect">
            <a:avLst/>
          </a:prstGeom>
        </p:spPr>
        <p:txBody>
          <a:bodyPr/>
          <a:lstStyle/>
          <a:p>
            <a:pPr/>
            <a:r>
              <a:t>Progress of learning through 30 epochs</a:t>
            </a:r>
          </a:p>
        </p:txBody>
      </p:sp>
      <p:pic>
        <p:nvPicPr>
          <p:cNvPr id="235"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3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37"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Feature Transfer"/>
          <p:cNvSpPr txBox="1"/>
          <p:nvPr>
            <p:ph type="title"/>
          </p:nvPr>
        </p:nvSpPr>
        <p:spPr>
          <a:prstGeom prst="rect">
            <a:avLst/>
          </a:prstGeom>
        </p:spPr>
        <p:txBody>
          <a:bodyPr/>
          <a:lstStyle/>
          <a:p>
            <a:pPr/>
            <a:r>
              <a:t>Feature Transfer</a:t>
            </a:r>
          </a:p>
        </p:txBody>
      </p:sp>
      <p:sp>
        <p:nvSpPr>
          <p:cNvPr id="240"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43"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44"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45"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46"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7"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8"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49"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Typical usage of Deep Learning"/>
          <p:cNvSpPr txBox="1"/>
          <p:nvPr>
            <p:ph type="title"/>
          </p:nvPr>
        </p:nvSpPr>
        <p:spPr>
          <a:prstGeom prst="rect">
            <a:avLst/>
          </a:prstGeom>
        </p:spPr>
        <p:txBody>
          <a:bodyPr/>
          <a:lstStyle/>
          <a:p>
            <a:pPr/>
            <a:r>
              <a:t>Typical usage of Deep Learning</a:t>
            </a:r>
          </a:p>
        </p:txBody>
      </p:sp>
      <p:sp>
        <p:nvSpPr>
          <p:cNvPr id="252"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ome criticism"/>
          <p:cNvSpPr txBox="1"/>
          <p:nvPr>
            <p:ph type="title"/>
          </p:nvPr>
        </p:nvSpPr>
        <p:spPr>
          <a:prstGeom prst="rect">
            <a:avLst/>
          </a:prstGeom>
        </p:spPr>
        <p:txBody>
          <a:bodyPr/>
          <a:lstStyle/>
          <a:p>
            <a:pPr/>
            <a:r>
              <a:t>Some criticism</a:t>
            </a:r>
          </a:p>
        </p:txBody>
      </p:sp>
      <p:sp>
        <p:nvSpPr>
          <p:cNvPr id="255" name="https://www.popularmechanics.com/technology/robots/a19445627/the-hilarious-and-terrifying-ways-algorithms-have-outsmarted-their-creators/"/>
          <p:cNvSpPr txBox="1"/>
          <p:nvPr/>
        </p:nvSpPr>
        <p:spPr>
          <a:xfrm>
            <a:off x="894750" y="5065624"/>
            <a:ext cx="7697323"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https://www.popularmechanics.com/technology/robots/a19445627/the-hilarious-and-terrifying-ways-algorithms-have-outsmarted-their-creators/</a:t>
            </a:r>
          </a:p>
        </p:txBody>
      </p:sp>
      <p:pic>
        <p:nvPicPr>
          <p:cNvPr id="256" name="Image" descr="Image"/>
          <p:cNvPicPr>
            <a:picLocks noChangeAspect="1"/>
          </p:cNvPicPr>
          <p:nvPr/>
        </p:nvPicPr>
        <p:blipFill>
          <a:blip r:embed="rId3">
            <a:extLst/>
          </a:blip>
          <a:stretch>
            <a:fillRect/>
          </a:stretch>
        </p:blipFill>
        <p:spPr>
          <a:xfrm>
            <a:off x="1616142" y="1763702"/>
            <a:ext cx="5911716" cy="295585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Try it and it (sort of) works. Good enough?"/>
          <p:cNvSpPr txBox="1"/>
          <p:nvPr>
            <p:ph type="title"/>
          </p:nvPr>
        </p:nvSpPr>
        <p:spPr>
          <a:prstGeom prst="rect">
            <a:avLst/>
          </a:prstGeom>
        </p:spPr>
        <p:txBody>
          <a:bodyPr/>
          <a:lstStyle/>
          <a:p>
            <a:pPr/>
            <a:r>
              <a:t>Try it and it (sort of) works. Good enough?</a:t>
            </a:r>
          </a:p>
        </p:txBody>
      </p:sp>
      <p:pic>
        <p:nvPicPr>
          <p:cNvPr id="261"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62"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63"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64"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Other concerns with DL"/>
          <p:cNvSpPr txBox="1"/>
          <p:nvPr>
            <p:ph type="title"/>
          </p:nvPr>
        </p:nvSpPr>
        <p:spPr>
          <a:prstGeom prst="rect">
            <a:avLst/>
          </a:prstGeom>
        </p:spPr>
        <p:txBody>
          <a:bodyPr/>
          <a:lstStyle/>
          <a:p>
            <a:pPr/>
            <a:r>
              <a:t>Other concerns with DL</a:t>
            </a:r>
          </a:p>
        </p:txBody>
      </p:sp>
      <p:sp>
        <p:nvSpPr>
          <p:cNvPr id="269" name="Creating “adversarial examples”  … team at MIT … published a study demonstrating how Google’s InceptionV3 image classifier could be duped into thinking that a 3-D-printed turtle was a rifle.…"/>
          <p:cNvSpPr txBox="1"/>
          <p:nvPr>
            <p:ph type="body" idx="1"/>
          </p:nvPr>
        </p:nvSpPr>
        <p:spPr>
          <a:prstGeom prst="rect">
            <a:avLst/>
          </a:prstGeom>
        </p:spPr>
        <p:txBody>
          <a:bodyPr/>
          <a:lstStyle/>
          <a:p>
            <a:pPr/>
            <a:r>
              <a:t>Creating “adversarial examples”</a:t>
            </a:r>
            <a:br/>
            <a:br/>
            <a:r>
              <a:t>… team at MIT … published a </a:t>
            </a:r>
            <a:r>
              <a:rPr u="sng">
                <a:solidFill>
                  <a:srgbClr val="0000FF"/>
                </a:solidFill>
                <a:uFill>
                  <a:solidFill>
                    <a:srgbClr val="0000FF"/>
                  </a:solidFill>
                </a:uFill>
                <a:hlinkClick r:id="rId3" invalidUrl="" action="" tgtFrame="" tooltip="" history="1" highlightClick="0" endSnd="0"/>
              </a:rPr>
              <a:t>study</a:t>
            </a:r>
            <a:r>
              <a:t> demonstrating how Google’s </a:t>
            </a:r>
            <a:r>
              <a:rPr u="sng">
                <a:solidFill>
                  <a:srgbClr val="0000FF"/>
                </a:solidFill>
                <a:uFill>
                  <a:solidFill>
                    <a:srgbClr val="0000FF"/>
                  </a:solidFill>
                </a:uFill>
                <a:hlinkClick r:id="rId4" invalidUrl="" action="" tgtFrame="" tooltip="" history="1" highlightClick="0" endSnd="0"/>
              </a:rPr>
              <a:t>InceptionV3</a:t>
            </a:r>
            <a:r>
              <a:t> image classifier could be duped into thinking that a 3-D-printed turtle was a rifle. </a:t>
            </a:r>
            <a:br/>
          </a:p>
          <a:p>
            <a:pPr/>
            <a:r>
              <a:t>It is now possible in “black box” conditions</a:t>
            </a:r>
          </a:p>
        </p:txBody>
      </p:sp>
      <p:sp>
        <p:nvSpPr>
          <p:cNvPr id="270" name="https://www.wired.com/story/researcher-fooled-a-google-ai-into-thinking-a-rifle-was-a-helicopter/"/>
          <p:cNvSpPr txBox="1"/>
          <p:nvPr/>
        </p:nvSpPr>
        <p:spPr>
          <a:xfrm>
            <a:off x="438449" y="5908688"/>
            <a:ext cx="8267103"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https://www.wired.com/story/researcher-fooled-a-google-ai-into-thinking-a-rifle-was-a-helicopter/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utline of the lecture"/>
          <p:cNvSpPr txBox="1"/>
          <p:nvPr>
            <p:ph type="title"/>
          </p:nvPr>
        </p:nvSpPr>
        <p:spPr>
          <a:prstGeom prst="rect">
            <a:avLst/>
          </a:prstGeom>
        </p:spPr>
        <p:txBody>
          <a:bodyPr/>
          <a:lstStyle/>
          <a:p>
            <a:pPr/>
            <a:r>
              <a:t>Outline of the lecture</a:t>
            </a:r>
          </a:p>
        </p:txBody>
      </p:sp>
      <p:sp>
        <p:nvSpPr>
          <p:cNvPr id="129" name="A very successful and important AI technique is Deep Learning. Here we will learn about its foundations and review an example for using it.…"/>
          <p:cNvSpPr txBox="1"/>
          <p:nvPr>
            <p:ph type="body" idx="1"/>
          </p:nvPr>
        </p:nvSpPr>
        <p:spPr>
          <a:xfrm>
            <a:off x="457200" y="1600200"/>
            <a:ext cx="8229600" cy="4796452"/>
          </a:xfrm>
          <a:prstGeom prst="rect">
            <a:avLst/>
          </a:prstGeom>
        </p:spPr>
        <p:txBody>
          <a:bodyPr/>
          <a:lstStyle/>
          <a:p>
            <a:pPr marL="0" indent="0">
              <a:buSzTx/>
              <a:buFontTx/>
              <a:buNone/>
            </a:pPr>
            <a:r>
              <a:t>A very successful and important AI technique is Deep Learning. Here we will learn about its foundations and review an example for using it.</a:t>
            </a:r>
          </a:p>
          <a:p>
            <a:pPr marL="0" indent="0">
              <a:buSzTx/>
              <a:buFontTx/>
              <a:buNone/>
            </a:pPr>
            <a:r>
              <a:t>By understanding the current state of art, we will be ready to keep up with its ongoing evolution. </a:t>
            </a:r>
          </a:p>
          <a:p>
            <a:pPr marL="0" indent="0">
              <a:buSzTx/>
              <a:buFontTx/>
              <a:buNone/>
            </a:pPr>
            <a:r>
              <a:t>To benefit from this lecture, it is essential to work through the example in the accompanying notebook.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Discussion"/>
          <p:cNvSpPr txBox="1"/>
          <p:nvPr>
            <p:ph type="title"/>
          </p:nvPr>
        </p:nvSpPr>
        <p:spPr>
          <a:prstGeom prst="rect">
            <a:avLst/>
          </a:prstGeom>
        </p:spPr>
        <p:txBody>
          <a:bodyPr/>
          <a:lstStyle/>
          <a:p>
            <a:pPr/>
            <a:r>
              <a:t>Discussion</a:t>
            </a:r>
          </a:p>
        </p:txBody>
      </p:sp>
      <p:sp>
        <p:nvSpPr>
          <p:cNvPr id="275"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ummary of the lecture"/>
          <p:cNvSpPr txBox="1"/>
          <p:nvPr>
            <p:ph type="title"/>
          </p:nvPr>
        </p:nvSpPr>
        <p:spPr>
          <a:prstGeom prst="rect">
            <a:avLst/>
          </a:prstGeom>
        </p:spPr>
        <p:txBody>
          <a:bodyPr/>
          <a:lstStyle/>
          <a:p>
            <a:pPr/>
            <a:r>
              <a:t>Summary of the lecture</a:t>
            </a:r>
          </a:p>
        </p:txBody>
      </p:sp>
      <p:sp>
        <p:nvSpPr>
          <p:cNvPr id="280" name="We have looked into the use and characteristics of the Deep Learning (DL) AI method.…"/>
          <p:cNvSpPr txBox="1"/>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Where are we in the Course?"/>
          <p:cNvSpPr txBox="1"/>
          <p:nvPr>
            <p:ph type="title"/>
          </p:nvPr>
        </p:nvSpPr>
        <p:spPr>
          <a:prstGeom prst="rect">
            <a:avLst/>
          </a:prstGeom>
        </p:spPr>
        <p:txBody>
          <a:bodyPr/>
          <a:lstStyle/>
          <a:p>
            <a:pPr/>
            <a:r>
              <a:t>Where are we in the Course?</a:t>
            </a:r>
          </a:p>
        </p:txBody>
      </p:sp>
      <p:sp>
        <p:nvSpPr>
          <p:cNvPr id="132"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defRPr b="1"/>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Lecture 5: Dissecting Deep Learning"/>
          <p:cNvSpPr txBox="1"/>
          <p:nvPr>
            <p:ph type="title"/>
          </p:nvPr>
        </p:nvSpPr>
        <p:spPr>
          <a:prstGeom prst="rect">
            <a:avLst/>
          </a:prstGeom>
        </p:spPr>
        <p:txBody>
          <a:bodyPr/>
          <a:lstStyle/>
          <a:p>
            <a:pPr/>
            <a:r>
              <a:t>Lecture 5: Dissecting Deep Learning</a:t>
            </a:r>
          </a:p>
        </p:txBody>
      </p:sp>
      <p:sp>
        <p:nvSpPr>
          <p:cNvPr id="135"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I Success Stories"/>
          <p:cNvSpPr txBox="1"/>
          <p:nvPr>
            <p:ph type="title"/>
          </p:nvPr>
        </p:nvSpPr>
        <p:spPr>
          <a:prstGeom prst="rect">
            <a:avLst/>
          </a:prstGeom>
        </p:spPr>
        <p:txBody>
          <a:bodyPr/>
          <a:lstStyle/>
          <a:p>
            <a:pPr/>
            <a:r>
              <a:t>AI Success Stories</a:t>
            </a:r>
          </a:p>
        </p:txBody>
      </p:sp>
      <p:sp>
        <p:nvSpPr>
          <p:cNvPr id="138" name="Machine Vision Surveillance Photo analysis Identification ……"/>
          <p:cNvSpPr txBox="1"/>
          <p:nvPr>
            <p:ph type="body" idx="1"/>
          </p:nvPr>
        </p:nvSpPr>
        <p:spPr>
          <a:xfrm>
            <a:off x="457200" y="1600200"/>
            <a:ext cx="8229600" cy="4727863"/>
          </a:xfrm>
          <a:prstGeom prst="rect">
            <a:avLst/>
          </a:prstGeom>
        </p:spPr>
        <p:txBody>
          <a:bodyPr/>
          <a:lstStyle/>
          <a:p>
            <a:pPr/>
            <a:r>
              <a:rPr b="1"/>
              <a:t>Machine Vision</a:t>
            </a:r>
            <a:br/>
            <a:r>
              <a:t>Surveillance</a:t>
            </a:r>
            <a:br/>
            <a:r>
              <a:t>Photo analysis</a:t>
            </a:r>
            <a:br/>
            <a:r>
              <a:t>Identification</a:t>
            </a:r>
            <a:br/>
            <a:r>
              <a:t>…</a:t>
            </a:r>
          </a:p>
          <a:p>
            <a:pPr/>
            <a:r>
              <a:rPr b="1"/>
              <a:t>Speech Recognition</a:t>
            </a:r>
            <a:br>
              <a:rPr b="1"/>
            </a:br>
            <a:r>
              <a:t>Assistant</a:t>
            </a:r>
            <a:br/>
            <a:r>
              <a:t>Controller</a:t>
            </a:r>
            <a:br/>
            <a:r>
              <a:t>…</a:t>
            </a:r>
          </a:p>
        </p:txBody>
      </p:sp>
      <p:pic>
        <p:nvPicPr>
          <p:cNvPr id="139"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40" name="https://www.sensetime.com/intelligentVideo/83"/>
          <p:cNvSpPr txBox="1"/>
          <p:nvPr/>
        </p:nvSpPr>
        <p:spPr>
          <a:xfrm>
            <a:off x="2254970" y="3677761"/>
            <a:ext cx="46340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https://www.sensetime.com/intelligentVideo/83</a:t>
            </a:r>
          </a:p>
        </p:txBody>
      </p:sp>
      <p:pic>
        <p:nvPicPr>
          <p:cNvPr id="141"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42" name="https://store.google.com/product/google_home"/>
          <p:cNvSpPr txBox="1"/>
          <p:nvPr/>
        </p:nvSpPr>
        <p:spPr>
          <a:xfrm>
            <a:off x="2072565" y="6308724"/>
            <a:ext cx="45973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https://store.google.com/product/google_home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Recent example: discovery of chemical synthesis rules"/>
          <p:cNvSpPr txBox="1"/>
          <p:nvPr>
            <p:ph type="title"/>
          </p:nvPr>
        </p:nvSpPr>
        <p:spPr>
          <a:prstGeom prst="rect">
            <a:avLst/>
          </a:prstGeom>
        </p:spPr>
        <p:txBody>
          <a:bodyPr/>
          <a:lstStyle>
            <a:lvl1pPr defTabSz="868680">
              <a:defRPr sz="1900"/>
            </a:lvl1pPr>
          </a:lstStyle>
          <a:p>
            <a:pPr/>
            <a:r>
              <a:t>Recent example: discovery of chemical synthesis rules</a:t>
            </a:r>
          </a:p>
        </p:txBody>
      </p:sp>
      <p:pic>
        <p:nvPicPr>
          <p:cNvPr id="147" name="Picture Placeholder 2" descr="Picture Placeholder 2"/>
          <p:cNvPicPr>
            <a:picLocks noChangeAspect="1"/>
          </p:cNvPicPr>
          <p:nvPr>
            <p:ph type="pic" idx="13"/>
          </p:nvPr>
        </p:nvPicPr>
        <p:blipFill>
          <a:blip r:embed="rId2">
            <a:extLst/>
          </a:blip>
          <a:srcRect l="235" t="0" r="235" b="0"/>
          <a:stretch>
            <a:fillRect/>
          </a:stretch>
        </p:blipFill>
        <p:spPr>
          <a:xfrm>
            <a:off x="1730603" y="1017543"/>
            <a:ext cx="5682794" cy="3305264"/>
          </a:xfrm>
          <a:prstGeom prst="rect">
            <a:avLst/>
          </a:prstGeom>
        </p:spPr>
      </p:pic>
      <p:sp>
        <p:nvSpPr>
          <p:cNvPr id="148" name="Body"/>
          <p:cNvSpPr txBox="1"/>
          <p:nvPr>
            <p:ph type="body" sz="quarter" idx="1"/>
          </p:nvPr>
        </p:nvSpPr>
        <p:spPr>
          <a:prstGeom prst="rect">
            <a:avLst/>
          </a:prstGeom>
        </p:spPr>
        <p:txBody>
          <a:bodyPr/>
          <a:lstStyle/>
          <a:p>
            <a:pPr/>
          </a:p>
        </p:txBody>
      </p:sp>
      <p:sp>
        <p:nvSpPr>
          <p:cNvPr id="149" name="https://www.nature.com/articles/d41586-018-03977-w?error=cookies_not_supported&amp;code=75546f74-67b1-4d92-8301-5aebf96df3f3"/>
          <p:cNvSpPr txBox="1"/>
          <p:nvPr/>
        </p:nvSpPr>
        <p:spPr>
          <a:xfrm>
            <a:off x="676508" y="5979670"/>
            <a:ext cx="779098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https://www.nature.com/articles/d41586-018-03977-w?error=cookies_not_supported&amp;code=75546f74-67b1-4d92-8301-5aebf96df3f3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What is (“shallow”) Learning?"/>
          <p:cNvSpPr txBox="1"/>
          <p:nvPr>
            <p:ph type="title"/>
          </p:nvPr>
        </p:nvSpPr>
        <p:spPr>
          <a:prstGeom prst="rect">
            <a:avLst/>
          </a:prstGeom>
        </p:spPr>
        <p:txBody>
          <a:bodyPr/>
          <a:lstStyle/>
          <a:p>
            <a:pPr/>
            <a:r>
              <a:t>What is (“shallow”) Learning?</a:t>
            </a:r>
          </a:p>
        </p:txBody>
      </p:sp>
      <p:sp>
        <p:nvSpPr>
          <p:cNvPr id="152"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ome feature extraction methods"/>
          <p:cNvSpPr txBox="1"/>
          <p:nvPr>
            <p:ph type="title"/>
          </p:nvPr>
        </p:nvSpPr>
        <p:spPr>
          <a:prstGeom prst="rect">
            <a:avLst/>
          </a:prstGeom>
        </p:spPr>
        <p:txBody>
          <a:bodyPr/>
          <a:lstStyle/>
          <a:p>
            <a:pPr/>
            <a:r>
              <a:t>Some feature extraction methods</a:t>
            </a:r>
          </a:p>
        </p:txBody>
      </p:sp>
      <p:sp>
        <p:nvSpPr>
          <p:cNvPr id="157" name="Images: - texture statistics - contours…"/>
          <p:cNvSpPr txBox="1"/>
          <p:nvPr>
            <p:ph type="body" idx="1"/>
          </p:nvPr>
        </p:nvSpPr>
        <p:spPr>
          <a:prstGeom prst="rect">
            <a:avLst/>
          </a:prstGeom>
        </p:spPr>
        <p:txBody>
          <a:bodyPr/>
          <a:lstStyle/>
          <a:p>
            <a:pPr/>
            <a:r>
              <a:t>Images:</a:t>
            </a:r>
            <a:br/>
            <a:r>
              <a:t>- texture statistics</a:t>
            </a:r>
            <a:br/>
            <a:r>
              <a:t>- contours</a:t>
            </a:r>
            <a:br/>
          </a:p>
          <a:p>
            <a:pPr/>
            <a:r>
              <a:t>Voice:</a:t>
            </a:r>
            <a:br/>
            <a:r>
              <a:t>- spectrum (FFT)</a:t>
            </a:r>
            <a:br/>
            <a:r>
              <a:t>- cepstrum</a:t>
            </a:r>
            <a:br/>
            <a:r>
              <a:t>- formant structure</a:t>
            </a:r>
          </a:p>
        </p:txBody>
      </p:sp>
      <p:pic>
        <p:nvPicPr>
          <p:cNvPr id="158" name="Image" descr="Image"/>
          <p:cNvPicPr>
            <a:picLocks noChangeAspect="1"/>
          </p:cNvPicPr>
          <p:nvPr/>
        </p:nvPicPr>
        <p:blipFill>
          <a:blip r:embed="rId2">
            <a:extLst/>
          </a:blip>
          <a:stretch>
            <a:fillRect/>
          </a:stretch>
        </p:blipFill>
        <p:spPr>
          <a:xfrm>
            <a:off x="5303664" y="1712536"/>
            <a:ext cx="1655666" cy="1655667"/>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4607497" y="4211671"/>
            <a:ext cx="3048001" cy="1028701"/>
          </a:xfrm>
          <a:prstGeom prst="rect">
            <a:avLst/>
          </a:prstGeom>
          <a:ln w="12700">
            <a:miter lim="400000"/>
          </a:ln>
        </p:spPr>
      </p:pic>
      <p:sp>
        <p:nvSpPr>
          <p:cNvPr id="160" name="Wolfram Research, Inc., Mathematica, Version 11.3, Champaign, IL (2018)."/>
          <p:cNvSpPr txBox="1"/>
          <p:nvPr/>
        </p:nvSpPr>
        <p:spPr>
          <a:xfrm>
            <a:off x="1311122" y="594057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